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Old Standard TT" panose="020B0604020202020204" charset="0"/>
      <p:regular r:id="rId10"/>
      <p:bold r:id="rId11"/>
      <p: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108" y="1146"/>
      </p:cViewPr>
      <p:guideLst>
        <p:guide orient="horz" pos="1620"/>
        <p:guide pos="2880"/>
      </p:guideLst>
    </p:cSldViewPr>
  </p:slideViewPr>
  <p:notesTextViewPr>
    <p:cViewPr>
      <p:scale>
        <a:sx n="1" d="1"/>
        <a:sy n="1" d="1"/>
      </p:scale>
      <p:origin x="0" y="-85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viewProps" Target="view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d43c03382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d43c03382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rtl="0" fontAlgn="base">
              <a:spcBef>
                <a:spcPts val="0"/>
              </a:spcBef>
              <a:spcAft>
                <a:spcPts val="0"/>
              </a:spcAft>
              <a:buFont typeface="+mj-lt"/>
              <a:buAutoNum type="arabicPeriod"/>
            </a:pPr>
            <a:r>
              <a:rPr lang="en-US" sz="1800" b="1" i="0" u="none" strike="noStrike" dirty="0">
                <a:solidFill>
                  <a:srgbClr val="000000"/>
                </a:solidFill>
                <a:effectLst/>
                <a:latin typeface="Times New Roman" panose="02020603050405020304" pitchFamily="18" charset="0"/>
              </a:rPr>
              <a:t>Attention Getter: </a:t>
            </a:r>
            <a:r>
              <a:rPr lang="en-US" sz="1800" b="0" i="0" u="none" strike="noStrike" dirty="0">
                <a:solidFill>
                  <a:srgbClr val="000000"/>
                </a:solidFill>
                <a:effectLst/>
                <a:latin typeface="Times New Roman" panose="02020603050405020304" pitchFamily="18" charset="0"/>
              </a:rPr>
              <a:t>“Small talk is the </a:t>
            </a:r>
            <a:r>
              <a:rPr lang="en-US" sz="1800" b="0" i="1" u="none" strike="noStrike" dirty="0">
                <a:solidFill>
                  <a:srgbClr val="000000"/>
                </a:solidFill>
                <a:effectLst/>
                <a:latin typeface="Times New Roman" panose="02020603050405020304" pitchFamily="18" charset="0"/>
              </a:rPr>
              <a:t>sine qua non</a:t>
            </a:r>
            <a:r>
              <a:rPr lang="en-US" sz="1800" b="0" i="0" u="none" strike="noStrike" dirty="0">
                <a:solidFill>
                  <a:srgbClr val="000000"/>
                </a:solidFill>
                <a:effectLst/>
                <a:latin typeface="Times New Roman" panose="02020603050405020304" pitchFamily="18" charset="0"/>
              </a:rPr>
              <a:t> of experimenting.” By this, some of you may be left wondering, what did he just say? To answer your question, in their 2005 book </a:t>
            </a:r>
            <a:r>
              <a:rPr lang="en-US" sz="1800" b="0" i="1" u="none" strike="noStrike" dirty="0">
                <a:solidFill>
                  <a:srgbClr val="000000"/>
                </a:solidFill>
                <a:effectLst/>
                <a:latin typeface="Times New Roman" panose="02020603050405020304" pitchFamily="18" charset="0"/>
              </a:rPr>
              <a:t>Interpersonal Communication and Human Relationships, </a:t>
            </a:r>
            <a:r>
              <a:rPr lang="en-US" sz="1800" b="0" i="0" u="none" strike="noStrike" dirty="0">
                <a:solidFill>
                  <a:srgbClr val="000000"/>
                </a:solidFill>
                <a:effectLst/>
                <a:latin typeface="Times New Roman" panose="02020603050405020304" pitchFamily="18" charset="0"/>
              </a:rPr>
              <a:t>Knapp and </a:t>
            </a:r>
            <a:r>
              <a:rPr lang="en-US" sz="1800" b="0" i="0" u="none" strike="noStrike" dirty="0" err="1">
                <a:solidFill>
                  <a:srgbClr val="000000"/>
                </a:solidFill>
                <a:effectLst/>
                <a:latin typeface="Times New Roman" panose="02020603050405020304" pitchFamily="18" charset="0"/>
              </a:rPr>
              <a:t>Vangelisti</a:t>
            </a:r>
            <a:r>
              <a:rPr lang="en-US" sz="1800" b="0" i="0" u="none" strike="noStrike" dirty="0">
                <a:solidFill>
                  <a:srgbClr val="000000"/>
                </a:solidFill>
                <a:effectLst/>
                <a:latin typeface="Times New Roman" panose="02020603050405020304" pitchFamily="18" charset="0"/>
              </a:rPr>
              <a:t> described the experimenting stage with those exact words. To clarify, </a:t>
            </a:r>
            <a:r>
              <a:rPr lang="en-US" sz="1800" b="0" i="1" u="none" strike="noStrike" dirty="0">
                <a:solidFill>
                  <a:srgbClr val="000000"/>
                </a:solidFill>
                <a:effectLst/>
                <a:latin typeface="Times New Roman" panose="02020603050405020304" pitchFamily="18" charset="0"/>
              </a:rPr>
              <a:t>sine qua non,</a:t>
            </a:r>
            <a:r>
              <a:rPr lang="en-US" sz="1800" b="0" i="0" u="none" strike="noStrike" dirty="0">
                <a:solidFill>
                  <a:srgbClr val="000000"/>
                </a:solidFill>
                <a:effectLst/>
                <a:latin typeface="Times New Roman" panose="02020603050405020304" pitchFamily="18" charset="0"/>
              </a:rPr>
              <a:t> means something that is absolutely necessary. They then support this claim by saying small talk is like exercising: many people may hate it, however, we engage in large quantities of it each day.</a:t>
            </a:r>
            <a:endParaRPr lang="en-US" sz="1800" b="1" i="0" u="none" strike="noStrike" dirty="0">
              <a:solidFill>
                <a:srgbClr val="000000"/>
              </a:solidFill>
              <a:effectLst/>
              <a:latin typeface="Times New Roman" panose="02020603050405020304" pitchFamily="18" charset="0"/>
            </a:endParaRPr>
          </a:p>
          <a:p>
            <a:r>
              <a:rPr lang="en-US" sz="1800" b="1" i="0" u="none" strike="noStrike" dirty="0">
                <a:solidFill>
                  <a:srgbClr val="000000"/>
                </a:solidFill>
                <a:effectLst/>
                <a:latin typeface="Times New Roman" panose="02020603050405020304" pitchFamily="18" charset="0"/>
              </a:rPr>
              <a:t>Credibility: </a:t>
            </a:r>
            <a:r>
              <a:rPr lang="en-US" sz="1800" b="0" i="0" u="none" strike="noStrike" dirty="0">
                <a:solidFill>
                  <a:srgbClr val="000000"/>
                </a:solidFill>
                <a:effectLst/>
                <a:latin typeface="Times New Roman" panose="02020603050405020304" pitchFamily="18" charset="0"/>
              </a:rPr>
              <a:t>My research on the topic of the experimenting stage began with an interest in forming better relationships and maintaining those higher-quality relationships. To define the experimenting stage: it is when strangers exchange information and often become acquaintances afterward.  My first source for this stage is the textbook that we use for our class: </a:t>
            </a:r>
            <a:r>
              <a:rPr lang="en-US" sz="1800" b="0" i="1" u="none" strike="noStrike" dirty="0">
                <a:solidFill>
                  <a:srgbClr val="000000"/>
                </a:solidFill>
                <a:effectLst/>
                <a:latin typeface="Times New Roman" panose="02020603050405020304" pitchFamily="18" charset="0"/>
              </a:rPr>
              <a:t>Communication in the real world.</a:t>
            </a:r>
            <a:r>
              <a:rPr lang="en-US" sz="1800" b="0" i="0" u="none" strike="noStrike" dirty="0">
                <a:solidFill>
                  <a:srgbClr val="000000"/>
                </a:solidFill>
                <a:effectLst/>
                <a:latin typeface="Times New Roman" panose="02020603050405020304" pitchFamily="18" charset="0"/>
              </a:rPr>
              <a:t> As for my second source, I used Google Scholar to find a scanned version of another communication textbook: </a:t>
            </a:r>
            <a:r>
              <a:rPr lang="en-US" sz="1800" b="0" i="1" u="none" strike="noStrike" dirty="0">
                <a:solidFill>
                  <a:srgbClr val="000000"/>
                </a:solidFill>
                <a:effectLst/>
                <a:latin typeface="Times New Roman" panose="02020603050405020304" pitchFamily="18" charset="0"/>
              </a:rPr>
              <a:t>Interpersonal Communication and Human Relationships</a:t>
            </a:r>
            <a:r>
              <a:rPr lang="en-US" sz="1800" b="0" i="0" u="none" strike="noStrike" dirty="0">
                <a:solidFill>
                  <a:srgbClr val="000000"/>
                </a:solidFill>
                <a:effectLst/>
                <a:latin typeface="Times New Roman" panose="02020603050405020304" pitchFamily="18" charset="0"/>
              </a:rPr>
              <a:t> which I previously referenced.</a:t>
            </a:r>
          </a:p>
          <a:p>
            <a:pPr marL="457200" rtl="0" fontAlgn="base">
              <a:spcBef>
                <a:spcPts val="0"/>
              </a:spcBef>
              <a:spcAft>
                <a:spcPts val="0"/>
              </a:spcAft>
              <a:buFont typeface="+mj-lt"/>
              <a:buAutoNum type="arabicPeriod"/>
            </a:pPr>
            <a:r>
              <a:rPr lang="en-US" sz="1800" b="0" i="0" u="none" strike="noStrike" dirty="0">
                <a:solidFill>
                  <a:srgbClr val="000000"/>
                </a:solidFill>
                <a:effectLst/>
                <a:latin typeface="Times New Roman" panose="02020603050405020304" pitchFamily="18" charset="0"/>
              </a:rPr>
              <a:t>Therefore, using these sources, I’ll help you better understand the Experimenting phase, which is an essential part of being able to develop and maintain meaningful relationships. </a:t>
            </a:r>
            <a:endParaRPr lang="en-US" sz="1800" b="1" i="0" u="none" strike="noStrike" dirty="0">
              <a:solidFill>
                <a:srgbClr val="000000"/>
              </a:solidFill>
              <a:effectLst/>
              <a:latin typeface="Times New Roman" panose="02020603050405020304" pitchFamily="18" charset="0"/>
            </a:endParaRPr>
          </a:p>
          <a:p>
            <a:r>
              <a:rPr lang="en-US" sz="1800" b="1" i="1" u="none" strike="noStrike" dirty="0">
                <a:solidFill>
                  <a:srgbClr val="000000"/>
                </a:solidFill>
                <a:effectLst/>
                <a:latin typeface="Times New Roman" panose="02020603050405020304" pitchFamily="18" charset="0"/>
              </a:rPr>
              <a:t>Transition</a:t>
            </a:r>
            <a:r>
              <a:rPr lang="en-US" sz="1800" b="0" i="1" u="none" strike="noStrike" dirty="0">
                <a:solidFill>
                  <a:srgbClr val="000000"/>
                </a:solidFill>
                <a:effectLst/>
                <a:latin typeface="Times New Roman" panose="02020603050405020304" pitchFamily="18" charset="0"/>
              </a:rPr>
              <a:t>: </a:t>
            </a:r>
            <a:r>
              <a:rPr lang="en-US" sz="1800" b="0" i="0" u="none" strike="noStrike" dirty="0">
                <a:solidFill>
                  <a:srgbClr val="000000"/>
                </a:solidFill>
                <a:effectLst/>
                <a:latin typeface="Times New Roman" panose="02020603050405020304" pitchFamily="18" charset="0"/>
              </a:rPr>
              <a:t>I’ll begin with the importance of small talk.</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d34cf3dc39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d34cf3dc39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i="0" u="none" strike="noStrike" dirty="0">
                <a:solidFill>
                  <a:srgbClr val="000000"/>
                </a:solidFill>
                <a:effectLst/>
                <a:latin typeface="Times New Roman" panose="02020603050405020304" pitchFamily="18" charset="0"/>
              </a:rPr>
              <a:t>Main Point: </a:t>
            </a:r>
            <a:r>
              <a:rPr lang="en-US" sz="1800" b="0" i="0" u="none" strike="noStrike" dirty="0">
                <a:solidFill>
                  <a:srgbClr val="000000"/>
                </a:solidFill>
                <a:effectLst/>
                <a:latin typeface="Times New Roman" panose="02020603050405020304" pitchFamily="18" charset="0"/>
              </a:rPr>
              <a:t>As previously stated, small talk is </a:t>
            </a:r>
            <a:r>
              <a:rPr lang="en-US" sz="1800" b="1" i="0" u="none" strike="noStrike" dirty="0">
                <a:solidFill>
                  <a:srgbClr val="000000"/>
                </a:solidFill>
                <a:effectLst/>
                <a:latin typeface="Times New Roman" panose="02020603050405020304" pitchFamily="18" charset="0"/>
              </a:rPr>
              <a:t>absolutely-necessary</a:t>
            </a:r>
            <a:r>
              <a:rPr lang="en-US" sz="1800" b="0" i="0" u="none" strike="noStrike" dirty="0">
                <a:solidFill>
                  <a:srgbClr val="000000"/>
                </a:solidFill>
                <a:effectLst/>
                <a:latin typeface="Times New Roman" panose="02020603050405020304" pitchFamily="18" charset="0"/>
              </a:rPr>
              <a:t> in the experimenting stage. It is the key to more meaningful relationships and it has two main uses. The first one being the “sniffing ritual”.</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d34cf3dc39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d34cf3dc39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914400" rtl="0" fontAlgn="base">
              <a:spcBef>
                <a:spcPts val="0"/>
              </a:spcBef>
              <a:spcAft>
                <a:spcPts val="0"/>
              </a:spcAft>
              <a:buFont typeface="+mj-lt"/>
              <a:buAutoNum type="arabicPeriod"/>
            </a:pPr>
            <a:r>
              <a:rPr lang="en-US" sz="1200" b="1" i="0" u="none" strike="noStrike" dirty="0">
                <a:solidFill>
                  <a:srgbClr val="000000"/>
                </a:solidFill>
                <a:effectLst/>
                <a:latin typeface="Times New Roman" panose="02020603050405020304" pitchFamily="18" charset="0"/>
              </a:rPr>
              <a:t>Supporting Point: </a:t>
            </a:r>
            <a:r>
              <a:rPr lang="en-US" sz="1200" b="0" i="0" u="none" strike="noStrike" dirty="0">
                <a:solidFill>
                  <a:srgbClr val="000000"/>
                </a:solidFill>
                <a:effectLst/>
                <a:latin typeface="Times New Roman" panose="02020603050405020304" pitchFamily="18" charset="0"/>
              </a:rPr>
              <a:t>According to the 2019 book </a:t>
            </a:r>
            <a:r>
              <a:rPr lang="en-US" sz="1200" b="0" i="1" u="none" strike="noStrike" dirty="0">
                <a:solidFill>
                  <a:srgbClr val="000000"/>
                </a:solidFill>
                <a:effectLst/>
                <a:latin typeface="Times New Roman" panose="02020603050405020304" pitchFamily="18" charset="0"/>
              </a:rPr>
              <a:t>Communication in the real world </a:t>
            </a:r>
            <a:r>
              <a:rPr lang="en-US" sz="1200" b="0" i="0" u="none" strike="noStrike" dirty="0">
                <a:solidFill>
                  <a:srgbClr val="000000"/>
                </a:solidFill>
                <a:effectLst/>
                <a:latin typeface="Times New Roman" panose="02020603050405020304" pitchFamily="18" charset="0"/>
              </a:rPr>
              <a:t>from </a:t>
            </a:r>
            <a:r>
              <a:rPr lang="en-US" sz="1200" b="0" i="0" u="none" strike="noStrike" dirty="0" err="1">
                <a:solidFill>
                  <a:srgbClr val="000000"/>
                </a:solidFill>
                <a:effectLst/>
                <a:latin typeface="Times New Roman" panose="02020603050405020304" pitchFamily="18" charset="0"/>
              </a:rPr>
              <a:t>Libretexts</a:t>
            </a:r>
            <a:r>
              <a:rPr lang="en-US" sz="1200" b="0" i="0" u="none" strike="noStrike" dirty="0">
                <a:solidFill>
                  <a:srgbClr val="000000"/>
                </a:solidFill>
                <a:effectLst/>
                <a:latin typeface="Times New Roman" panose="02020603050405020304" pitchFamily="18" charset="0"/>
              </a:rPr>
              <a:t>, scholars have likened the experimenting stage to the “sniffing ritual” of animals.</a:t>
            </a:r>
            <a:endParaRPr lang="en-US" sz="1200" b="1" i="0" u="none" strike="noStrike" dirty="0">
              <a:solidFill>
                <a:srgbClr val="000000"/>
              </a:solidFill>
              <a:effectLst/>
              <a:latin typeface="Times New Roman" panose="02020603050405020304" pitchFamily="18" charset="0"/>
            </a:endParaRPr>
          </a:p>
          <a:p>
            <a:pPr marL="742950" lvl="1" indent="-285750" rtl="0" fontAlgn="base">
              <a:spcBef>
                <a:spcPts val="0"/>
              </a:spcBef>
              <a:spcAft>
                <a:spcPts val="0"/>
              </a:spcAft>
              <a:buFont typeface="+mj-lt"/>
              <a:buAutoNum type="arabicPeriod"/>
            </a:pPr>
            <a:r>
              <a:rPr lang="en-US" sz="1200" b="1" i="0" u="none" strike="noStrike" dirty="0">
                <a:solidFill>
                  <a:srgbClr val="000000"/>
                </a:solidFill>
                <a:effectLst/>
                <a:latin typeface="Times New Roman" panose="02020603050405020304" pitchFamily="18" charset="0"/>
              </a:rPr>
              <a:t>Sub-Supporting Point:</a:t>
            </a:r>
            <a:r>
              <a:rPr lang="en-US" sz="1200" b="0" i="0" u="none" strike="noStrike" dirty="0">
                <a:solidFill>
                  <a:srgbClr val="000000"/>
                </a:solidFill>
                <a:effectLst/>
                <a:latin typeface="Times New Roman" panose="02020603050405020304" pitchFamily="18" charset="0"/>
              </a:rPr>
              <a:t> This can be seen through basic information exchange which is usually influenced by the setting of your conversation: Whether you’re meeting the person you sit next to in class or meeting a stranger at a sports game.</a:t>
            </a:r>
            <a:endParaRPr lang="en-US" sz="1200" b="1" i="0" u="none" strike="noStrike" dirty="0">
              <a:solidFill>
                <a:srgbClr val="000000"/>
              </a:solidFill>
              <a:effectLst/>
              <a:latin typeface="Times New Roman" panose="02020603050405020304" pitchFamily="18" charset="0"/>
            </a:endParaRPr>
          </a:p>
          <a:p>
            <a:pPr marL="742950" lvl="1" indent="-285750" rtl="0" fontAlgn="base">
              <a:spcBef>
                <a:spcPts val="0"/>
              </a:spcBef>
              <a:spcAft>
                <a:spcPts val="0"/>
              </a:spcAft>
              <a:buFont typeface="+mj-lt"/>
              <a:buAutoNum type="arabicPeriod"/>
            </a:pPr>
            <a:r>
              <a:rPr lang="en-US" sz="1200" b="1" i="0" u="none" strike="noStrike" dirty="0">
                <a:solidFill>
                  <a:srgbClr val="000000"/>
                </a:solidFill>
                <a:effectLst/>
                <a:latin typeface="Times New Roman" panose="02020603050405020304" pitchFamily="18" charset="0"/>
              </a:rPr>
              <a:t>Sub-Supporting Point: </a:t>
            </a:r>
            <a:r>
              <a:rPr lang="en-US" sz="1200" b="0" i="0" u="none" strike="noStrike" dirty="0">
                <a:solidFill>
                  <a:srgbClr val="000000"/>
                </a:solidFill>
                <a:effectLst/>
                <a:latin typeface="Times New Roman" panose="02020603050405020304" pitchFamily="18" charset="0"/>
              </a:rPr>
              <a:t>You’ll most likely repeat this process multiple times, asking questions to discover more about what that person is like. All the while, deciding whether or not to continue the conversation based on how well your interests or personalities align.</a:t>
            </a:r>
            <a:endParaRPr lang="en-US" sz="1200" b="1" i="0" u="none" strike="noStrike" dirty="0">
              <a:solidFill>
                <a:srgbClr val="000000"/>
              </a:solidFill>
              <a:effectLst/>
              <a:latin typeface="Times New Roman" panose="02020603050405020304" pitchFamily="18" charset="0"/>
            </a:endParaRPr>
          </a:p>
          <a:p>
            <a:pPr marL="914400" rtl="0" fontAlgn="base">
              <a:spcBef>
                <a:spcPts val="0"/>
              </a:spcBef>
              <a:spcAft>
                <a:spcPts val="0"/>
              </a:spcAft>
              <a:buFont typeface="+mj-lt"/>
              <a:buAutoNum type="arabicPeriod"/>
            </a:pPr>
            <a:r>
              <a:rPr lang="en-US" sz="1200" b="1" i="0" u="none" strike="noStrike" dirty="0">
                <a:solidFill>
                  <a:srgbClr val="000000"/>
                </a:solidFill>
                <a:effectLst/>
                <a:latin typeface="Times New Roman" panose="02020603050405020304" pitchFamily="18" charset="0"/>
              </a:rPr>
              <a:t>Supporting Point: </a:t>
            </a:r>
            <a:r>
              <a:rPr lang="en-US" sz="1200" b="0" i="0" u="none" strike="noStrike" dirty="0">
                <a:solidFill>
                  <a:srgbClr val="000000"/>
                </a:solidFill>
                <a:effectLst/>
                <a:latin typeface="Times New Roman" panose="02020603050405020304" pitchFamily="18" charset="0"/>
              </a:rPr>
              <a:t>This small talk-oriented sniffing ritual is the main turning point in developing a better relationship with somebody.</a:t>
            </a:r>
            <a:endParaRPr lang="en-US" sz="1200" b="1" i="0" u="none" strike="noStrike" dirty="0">
              <a:solidFill>
                <a:srgbClr val="000000"/>
              </a:solidFill>
              <a:effectLst/>
              <a:latin typeface="Times New Roman" panose="02020603050405020304" pitchFamily="18" charset="0"/>
            </a:endParaRPr>
          </a:p>
          <a:p>
            <a:pPr marL="742950" lvl="1" indent="-285750" rtl="0" fontAlgn="base">
              <a:spcBef>
                <a:spcPts val="0"/>
              </a:spcBef>
              <a:spcAft>
                <a:spcPts val="0"/>
              </a:spcAft>
              <a:buFont typeface="+mj-lt"/>
              <a:buAutoNum type="arabicPeriod"/>
            </a:pPr>
            <a:r>
              <a:rPr lang="en-US" sz="1200" b="1" i="0" u="none" strike="noStrike" dirty="0">
                <a:solidFill>
                  <a:srgbClr val="000000"/>
                </a:solidFill>
                <a:effectLst/>
                <a:latin typeface="Times New Roman" panose="02020603050405020304" pitchFamily="18" charset="0"/>
              </a:rPr>
              <a:t>Sub-Supporting Point: </a:t>
            </a:r>
            <a:r>
              <a:rPr lang="en-US" sz="1200" b="0" i="0" u="none" strike="noStrike" dirty="0">
                <a:solidFill>
                  <a:srgbClr val="000000"/>
                </a:solidFill>
                <a:effectLst/>
                <a:latin typeface="Times New Roman" panose="02020603050405020304" pitchFamily="18" charset="0"/>
              </a:rPr>
              <a:t>As stated by Knapp and </a:t>
            </a:r>
            <a:r>
              <a:rPr lang="en-US" sz="1200" b="0" i="0" u="none" strike="noStrike" dirty="0" err="1">
                <a:solidFill>
                  <a:srgbClr val="000000"/>
                </a:solidFill>
                <a:effectLst/>
                <a:latin typeface="Times New Roman" panose="02020603050405020304" pitchFamily="18" charset="0"/>
              </a:rPr>
              <a:t>Vangelisti</a:t>
            </a:r>
            <a:r>
              <a:rPr lang="en-US" sz="1200" b="0" i="0" u="none" strike="noStrike" dirty="0">
                <a:solidFill>
                  <a:srgbClr val="000000"/>
                </a:solidFill>
                <a:effectLst/>
                <a:latin typeface="Times New Roman" panose="02020603050405020304" pitchFamily="18" charset="0"/>
              </a:rPr>
              <a:t> in their 2005 book </a:t>
            </a:r>
            <a:r>
              <a:rPr lang="en-US" sz="1200" b="0" i="1" u="none" strike="noStrike" dirty="0">
                <a:solidFill>
                  <a:srgbClr val="000000"/>
                </a:solidFill>
                <a:effectLst/>
                <a:latin typeface="Times New Roman" panose="02020603050405020304" pitchFamily="18" charset="0"/>
              </a:rPr>
              <a:t>Interpersonal communication and human relationships</a:t>
            </a:r>
            <a:r>
              <a:rPr lang="en-US" sz="1200" b="0" i="0" u="none" strike="noStrike" dirty="0">
                <a:solidFill>
                  <a:srgbClr val="000000"/>
                </a:solidFill>
                <a:effectLst/>
                <a:latin typeface="Times New Roman" panose="02020603050405020304" pitchFamily="18" charset="0"/>
              </a:rPr>
              <a:t>, “Strangers at this stage are diligently searching for an integrating topic, an area of common interest or experience.”</a:t>
            </a:r>
            <a:endParaRPr lang="en-US" sz="1200" b="1" i="0" u="none" strike="noStrike" dirty="0">
              <a:solidFill>
                <a:srgbClr val="000000"/>
              </a:solidFill>
              <a:effectLst/>
              <a:latin typeface="Times New Roman" panose="02020603050405020304" pitchFamily="18" charset="0"/>
            </a:endParaRPr>
          </a:p>
          <a:p>
            <a:pPr marL="742950" lvl="1" indent="-285750" rtl="0" fontAlgn="base">
              <a:spcBef>
                <a:spcPts val="0"/>
              </a:spcBef>
              <a:spcAft>
                <a:spcPts val="0"/>
              </a:spcAft>
              <a:buFont typeface="+mj-lt"/>
              <a:buAutoNum type="arabicPeriod"/>
            </a:pPr>
            <a:r>
              <a:rPr lang="en-US" sz="1200" b="1" i="0" u="none" strike="noStrike" dirty="0">
                <a:solidFill>
                  <a:srgbClr val="000000"/>
                </a:solidFill>
                <a:effectLst/>
                <a:latin typeface="Times New Roman" panose="02020603050405020304" pitchFamily="18" charset="0"/>
              </a:rPr>
              <a:t>Sub-Supporting Point: </a:t>
            </a:r>
            <a:r>
              <a:rPr lang="en-US" sz="1200" b="0" i="0" u="none" strike="noStrike" dirty="0">
                <a:solidFill>
                  <a:srgbClr val="000000"/>
                </a:solidFill>
                <a:effectLst/>
                <a:latin typeface="Times New Roman" panose="02020603050405020304" pitchFamily="18" charset="0"/>
              </a:rPr>
              <a:t>The keyword here is diligently. You have to be diligently engaged in discovering an integrating topic with that person, it doesn’t just happen on its own. That is how you will begin forming a much more meaningful relationship with that person if you truly intend to do so.</a:t>
            </a:r>
          </a:p>
          <a:p>
            <a:r>
              <a:rPr lang="en-US" sz="1200" b="1" i="1" u="none" strike="noStrike" dirty="0">
                <a:solidFill>
                  <a:srgbClr val="000000"/>
                </a:solidFill>
                <a:effectLst/>
                <a:latin typeface="Times New Roman" panose="02020603050405020304" pitchFamily="18" charset="0"/>
              </a:rPr>
              <a:t>Transition</a:t>
            </a:r>
            <a:r>
              <a:rPr lang="en-US" sz="1200" b="0" i="0" u="none" strike="noStrike" dirty="0">
                <a:solidFill>
                  <a:srgbClr val="000000"/>
                </a:solidFill>
                <a:effectLst/>
                <a:latin typeface="Times New Roman" panose="02020603050405020304" pitchFamily="18" charset="0"/>
              </a:rPr>
              <a:t>: As you can see small talk is important, however, what about the second main use of small talk?</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d34cf3dc39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d34cf3dc39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rtl="0" fontAlgn="base">
              <a:spcBef>
                <a:spcPts val="0"/>
              </a:spcBef>
              <a:spcAft>
                <a:spcPts val="0"/>
              </a:spcAft>
              <a:buFont typeface="+mj-lt"/>
              <a:buAutoNum type="arabicPeriod"/>
            </a:pPr>
            <a:r>
              <a:rPr lang="en-US" sz="1200" b="1" i="0" u="none" strike="noStrike" dirty="0">
                <a:solidFill>
                  <a:srgbClr val="000000"/>
                </a:solidFill>
                <a:effectLst/>
                <a:latin typeface="Times New Roman" panose="02020603050405020304" pitchFamily="18" charset="0"/>
              </a:rPr>
              <a:t>Main Point: </a:t>
            </a:r>
            <a:r>
              <a:rPr lang="en-US" sz="1200" b="0" i="0" u="none" strike="noStrike" dirty="0">
                <a:solidFill>
                  <a:srgbClr val="000000"/>
                </a:solidFill>
                <a:effectLst/>
                <a:latin typeface="Times New Roman" panose="02020603050405020304" pitchFamily="18" charset="0"/>
              </a:rPr>
              <a:t>Well since most relationships don’t progress past the experimenting stage, the second main use of small talk is relationship maintenance.</a:t>
            </a:r>
            <a:endParaRPr lang="en-US" sz="1200" b="1" i="0" u="none" strike="noStrike" dirty="0">
              <a:solidFill>
                <a:srgbClr val="000000"/>
              </a:solidFill>
              <a:effectLst/>
              <a:latin typeface="Times New Roman" panose="02020603050405020304" pitchFamily="18" charset="0"/>
            </a:endParaRPr>
          </a:p>
          <a:p>
            <a:pPr marL="742950" lvl="1" indent="-285750" rtl="0" fontAlgn="base">
              <a:spcBef>
                <a:spcPts val="0"/>
              </a:spcBef>
              <a:spcAft>
                <a:spcPts val="0"/>
              </a:spcAft>
              <a:buFont typeface="+mj-lt"/>
              <a:buAutoNum type="arabicPeriod"/>
            </a:pPr>
            <a:r>
              <a:rPr lang="en-US" sz="1200" b="1" i="0" u="none" strike="noStrike" dirty="0">
                <a:solidFill>
                  <a:srgbClr val="000000"/>
                </a:solidFill>
                <a:effectLst/>
                <a:latin typeface="Times New Roman" panose="02020603050405020304" pitchFamily="18" charset="0"/>
              </a:rPr>
              <a:t>Supporting Point: </a:t>
            </a:r>
            <a:r>
              <a:rPr lang="en-US" sz="1200" b="0" i="0" u="none" strike="noStrike" dirty="0" err="1">
                <a:solidFill>
                  <a:srgbClr val="000000"/>
                </a:solidFill>
                <a:effectLst/>
                <a:latin typeface="Times New Roman" panose="02020603050405020304" pitchFamily="18" charset="0"/>
              </a:rPr>
              <a:t>LibreTexts</a:t>
            </a:r>
            <a:r>
              <a:rPr lang="en-US" sz="1200" b="0" i="0" u="none" strike="noStrike" dirty="0">
                <a:solidFill>
                  <a:srgbClr val="000000"/>
                </a:solidFill>
                <a:effectLst/>
                <a:latin typeface="Times New Roman" panose="02020603050405020304" pitchFamily="18" charset="0"/>
              </a:rPr>
              <a:t>’ 2019 version of </a:t>
            </a:r>
            <a:r>
              <a:rPr lang="en-US" sz="1200" b="0" i="1" u="none" strike="noStrike" dirty="0">
                <a:solidFill>
                  <a:srgbClr val="000000"/>
                </a:solidFill>
                <a:effectLst/>
                <a:latin typeface="Times New Roman" panose="02020603050405020304" pitchFamily="18" charset="0"/>
              </a:rPr>
              <a:t>Communication in the real world</a:t>
            </a:r>
            <a:r>
              <a:rPr lang="en-US" sz="1200" b="0" i="0" u="none" strike="noStrike" dirty="0">
                <a:solidFill>
                  <a:srgbClr val="000000"/>
                </a:solidFill>
                <a:effectLst/>
                <a:latin typeface="Times New Roman" panose="02020603050405020304" pitchFamily="18" charset="0"/>
              </a:rPr>
              <a:t> states, “Experimenting continues in established relationships.” It describes small talk as common when catching up with parents during a visit home, or among married couples when recounting their day over dinner.</a:t>
            </a:r>
            <a:endParaRPr lang="en-US" sz="1200" b="1" i="0" u="none" strike="noStrike" dirty="0">
              <a:solidFill>
                <a:srgbClr val="000000"/>
              </a:solidFill>
              <a:effectLst/>
              <a:latin typeface="Times New Roman" panose="02020603050405020304" pitchFamily="18" charset="0"/>
            </a:endParaRPr>
          </a:p>
          <a:p>
            <a:pPr marL="742950" lvl="1" indent="-285750" rtl="0" fontAlgn="base">
              <a:spcBef>
                <a:spcPts val="0"/>
              </a:spcBef>
              <a:spcAft>
                <a:spcPts val="0"/>
              </a:spcAft>
              <a:buFont typeface="+mj-lt"/>
              <a:buAutoNum type="arabicPeriod"/>
            </a:pPr>
            <a:r>
              <a:rPr lang="en-US" sz="1200" b="1" i="0" u="none" strike="noStrike" dirty="0">
                <a:solidFill>
                  <a:srgbClr val="000000"/>
                </a:solidFill>
                <a:effectLst/>
                <a:latin typeface="Times New Roman" panose="02020603050405020304" pitchFamily="18" charset="0"/>
              </a:rPr>
              <a:t>Supporting Point: </a:t>
            </a:r>
            <a:r>
              <a:rPr lang="en-US" sz="1200" b="0" i="0" u="none" strike="noStrike" dirty="0">
                <a:solidFill>
                  <a:srgbClr val="000000"/>
                </a:solidFill>
                <a:effectLst/>
                <a:latin typeface="Times New Roman" panose="02020603050405020304" pitchFamily="18" charset="0"/>
              </a:rPr>
              <a:t>Small talk doesn’t only uncover the pathway to forming a relationship with a stranger. It also acts as a means of maintaining and checking up on those relationships in order to keep them healthy.</a:t>
            </a:r>
            <a:endParaRPr lang="en-US" sz="1200" b="1" i="0" u="none" strike="noStrike" dirty="0">
              <a:solidFill>
                <a:srgbClr val="000000"/>
              </a:solidFill>
              <a:effectLst/>
              <a:latin typeface="Times New Roman" panose="02020603050405020304" pitchFamily="18" charset="0"/>
            </a:endParaRPr>
          </a:p>
          <a:p>
            <a:r>
              <a:rPr lang="en-US" sz="1200" b="1" i="1" u="none" strike="noStrike" dirty="0">
                <a:solidFill>
                  <a:srgbClr val="000000"/>
                </a:solidFill>
                <a:effectLst/>
                <a:latin typeface="Times New Roman" panose="02020603050405020304" pitchFamily="18" charset="0"/>
              </a:rPr>
              <a:t>Transition</a:t>
            </a:r>
            <a:r>
              <a:rPr lang="en-US" sz="1200" b="0" i="0" u="none" strike="noStrike" dirty="0">
                <a:solidFill>
                  <a:srgbClr val="000000"/>
                </a:solidFill>
                <a:effectLst/>
                <a:latin typeface="Times New Roman" panose="02020603050405020304" pitchFamily="18" charset="0"/>
              </a:rPr>
              <a:t>: Now, to quickly recap before concluding.</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d34cf3dc3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d34cf3dc3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rtl="0" fontAlgn="base">
              <a:spcBef>
                <a:spcPts val="0"/>
              </a:spcBef>
              <a:spcAft>
                <a:spcPts val="0"/>
              </a:spcAft>
              <a:buFont typeface="+mj-lt"/>
              <a:buAutoNum type="arabicPeriod"/>
            </a:pPr>
            <a:r>
              <a:rPr lang="en-US" sz="1800" b="1" i="0" u="none" strike="noStrike" dirty="0">
                <a:solidFill>
                  <a:srgbClr val="000000"/>
                </a:solidFill>
                <a:effectLst/>
                <a:latin typeface="Times New Roman" panose="02020603050405020304" pitchFamily="18" charset="0"/>
              </a:rPr>
              <a:t>Review:</a:t>
            </a:r>
            <a:r>
              <a:rPr lang="en-US" sz="1800" b="0" i="0" u="none" strike="noStrike" dirty="0">
                <a:solidFill>
                  <a:srgbClr val="000000"/>
                </a:solidFill>
                <a:effectLst/>
                <a:latin typeface="Times New Roman" panose="02020603050405020304" pitchFamily="18" charset="0"/>
              </a:rPr>
              <a:t> Small talk is at the heart of the “sniffing ritual”. In order to form a more meaningful relationship with a stranger, you need to be diligently engaged in finding that </a:t>
            </a:r>
            <a:r>
              <a:rPr lang="en-US" sz="1800" b="1" i="0" u="none" strike="noStrike" dirty="0">
                <a:solidFill>
                  <a:srgbClr val="000000"/>
                </a:solidFill>
                <a:effectLst/>
                <a:latin typeface="Times New Roman" panose="02020603050405020304" pitchFamily="18" charset="0"/>
              </a:rPr>
              <a:t>integrating topic, that common interest</a:t>
            </a:r>
            <a:r>
              <a:rPr lang="en-US" sz="1800" b="0" i="0" u="none" strike="noStrike" dirty="0">
                <a:solidFill>
                  <a:srgbClr val="000000"/>
                </a:solidFill>
                <a:effectLst/>
                <a:latin typeface="Times New Roman" panose="02020603050405020304" pitchFamily="18" charset="0"/>
              </a:rPr>
              <a:t> that will act as a guide for the rest of your relationship.</a:t>
            </a:r>
            <a:endParaRPr lang="en-US" sz="1800" b="1" i="0" u="none" strike="noStrike" dirty="0">
              <a:solidFill>
                <a:srgbClr val="000000"/>
              </a:solidFill>
              <a:effectLst/>
              <a:latin typeface="Times New Roman" panose="02020603050405020304" pitchFamily="18" charset="0"/>
            </a:endParaRPr>
          </a:p>
          <a:p>
            <a:r>
              <a:rPr lang="en-US" sz="1800" b="1" i="0" u="none" strike="noStrike" dirty="0">
                <a:solidFill>
                  <a:srgbClr val="000000"/>
                </a:solidFill>
                <a:effectLst/>
                <a:latin typeface="Times New Roman" panose="02020603050405020304" pitchFamily="18" charset="0"/>
              </a:rPr>
              <a:t>Closing Statement: </a:t>
            </a:r>
            <a:r>
              <a:rPr lang="en-US" sz="1800" b="0" i="0" u="none" strike="noStrike" dirty="0">
                <a:solidFill>
                  <a:srgbClr val="000000"/>
                </a:solidFill>
                <a:effectLst/>
                <a:latin typeface="Times New Roman" panose="02020603050405020304" pitchFamily="18" charset="0"/>
              </a:rPr>
              <a:t>Establishing and maintaining more meaningful relationships will take some effort. The experimenting stage can be long and even confusing at first. However, if you rely on small talk to uncover the identity of a stranger and find a common interest, great! Run with it and work diligently to develop a meaningful relationship. When maintaining a relationship, use small talk. Check-in with that person and show them that you still care about them and the relationship you share. (SLOW TO A CLOSE) Put these tools to use, and pay attention to the results. </a:t>
            </a:r>
            <a:r>
              <a:rPr lang="en-US" sz="1800" b="0" i="0" u="none" strike="noStrike">
                <a:solidFill>
                  <a:srgbClr val="000000"/>
                </a:solidFill>
                <a:effectLst/>
                <a:latin typeface="Times New Roman" panose="02020603050405020304" pitchFamily="18" charset="0"/>
              </a:rPr>
              <a:t>You’ll notice </a:t>
            </a:r>
            <a:r>
              <a:rPr lang="en-US" sz="1800" b="0" i="0" u="none" strike="noStrike" dirty="0">
                <a:solidFill>
                  <a:srgbClr val="000000"/>
                </a:solidFill>
                <a:effectLst/>
                <a:latin typeface="Times New Roman" panose="02020603050405020304" pitchFamily="18" charset="0"/>
              </a:rPr>
              <a:t>differences in the sincerity of your relationships. Those are the secrets of the experimenting stage of coming together, and if you let them, they will change your life.</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d34cf3dc39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d34cf3dc39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0"/>
              </a:spcBef>
              <a:spcAft>
                <a:spcPts val="0"/>
              </a:spcAft>
              <a:buClr>
                <a:schemeClr val="accent1"/>
              </a:buClr>
              <a:buSzPts val="1400"/>
              <a:buChar char="○"/>
              <a:defRPr>
                <a:solidFill>
                  <a:schemeClr val="accent1"/>
                </a:solidFill>
              </a:defRPr>
            </a:lvl2pPr>
            <a:lvl3pPr marL="1371600" lvl="2" indent="-317500">
              <a:spcBef>
                <a:spcPts val="0"/>
              </a:spcBef>
              <a:spcAft>
                <a:spcPts val="0"/>
              </a:spcAft>
              <a:buClr>
                <a:schemeClr val="accent1"/>
              </a:buClr>
              <a:buSzPts val="1400"/>
              <a:buChar char="■"/>
              <a:defRPr>
                <a:solidFill>
                  <a:schemeClr val="accent1"/>
                </a:solidFill>
              </a:defRPr>
            </a:lvl3pPr>
            <a:lvl4pPr marL="1828800" lvl="3" indent="-317500">
              <a:spcBef>
                <a:spcPts val="0"/>
              </a:spcBef>
              <a:spcAft>
                <a:spcPts val="0"/>
              </a:spcAft>
              <a:buClr>
                <a:schemeClr val="accent1"/>
              </a:buClr>
              <a:buSzPts val="1400"/>
              <a:buChar char="●"/>
              <a:defRPr>
                <a:solidFill>
                  <a:schemeClr val="accent1"/>
                </a:solidFill>
              </a:defRPr>
            </a:lvl4pPr>
            <a:lvl5pPr marL="2286000" lvl="4" indent="-317500">
              <a:spcBef>
                <a:spcPts val="0"/>
              </a:spcBef>
              <a:spcAft>
                <a:spcPts val="0"/>
              </a:spcAft>
              <a:buClr>
                <a:schemeClr val="accent1"/>
              </a:buClr>
              <a:buSzPts val="1400"/>
              <a:buChar char="○"/>
              <a:defRPr>
                <a:solidFill>
                  <a:schemeClr val="accent1"/>
                </a:solidFill>
              </a:defRPr>
            </a:lvl5pPr>
            <a:lvl6pPr marL="2743200" lvl="5" indent="-317500">
              <a:spcBef>
                <a:spcPts val="0"/>
              </a:spcBef>
              <a:spcAft>
                <a:spcPts val="0"/>
              </a:spcAft>
              <a:buClr>
                <a:schemeClr val="accent1"/>
              </a:buClr>
              <a:buSzPts val="1400"/>
              <a:buChar char="■"/>
              <a:defRPr>
                <a:solidFill>
                  <a:schemeClr val="accent1"/>
                </a:solidFill>
              </a:defRPr>
            </a:lvl6pPr>
            <a:lvl7pPr marL="3200400" lvl="6" indent="-317500">
              <a:spcBef>
                <a:spcPts val="0"/>
              </a:spcBef>
              <a:spcAft>
                <a:spcPts val="0"/>
              </a:spcAft>
              <a:buClr>
                <a:schemeClr val="accent1"/>
              </a:buClr>
              <a:buSzPts val="1400"/>
              <a:buChar char="●"/>
              <a:defRPr>
                <a:solidFill>
                  <a:schemeClr val="accent1"/>
                </a:solidFill>
              </a:defRPr>
            </a:lvl7pPr>
            <a:lvl8pPr marL="3657600" lvl="7" indent="-317500">
              <a:spcBef>
                <a:spcPts val="0"/>
              </a:spcBef>
              <a:spcAft>
                <a:spcPts val="0"/>
              </a:spcAft>
              <a:buClr>
                <a:schemeClr val="accent1"/>
              </a:buClr>
              <a:buSzPts val="1400"/>
              <a:buChar char="○"/>
              <a:defRPr>
                <a:solidFill>
                  <a:schemeClr val="accent1"/>
                </a:solidFill>
              </a:defRPr>
            </a:lvl8pPr>
            <a:lvl9pPr marL="4114800" lvl="8" indent="-317500">
              <a:spcBef>
                <a:spcPts val="0"/>
              </a:spcBef>
              <a:spcAft>
                <a:spcPts val="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socialsci.libretexts.org/Bookshelves/Communication/Book%3A_Communication_in_the_Real_World"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eagull.comcastbiz.net/JR/Assignments/Research_files/Relationship%20Stages-%20%20A%20Communication%20Perspective_1.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The Experimenting Phase</a:t>
            </a:r>
            <a:endParaRPr/>
          </a:p>
          <a:p>
            <a:pPr marL="0" lvl="0" indent="0" algn="l" rtl="0">
              <a:spcBef>
                <a:spcPts val="0"/>
              </a:spcBef>
              <a:spcAft>
                <a:spcPts val="0"/>
              </a:spcAft>
              <a:buNone/>
            </a:pPr>
            <a:r>
              <a:rPr lang="en"/>
              <a:t>and Relationship Betterment</a:t>
            </a:r>
            <a:endParaRPr/>
          </a:p>
        </p:txBody>
      </p:sp>
      <p:sp>
        <p:nvSpPr>
          <p:cNvPr id="60" name="Google Shape;60;p13"/>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By: Carter bell</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3858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990"/>
              <a:buFont typeface="Arial"/>
              <a:buNone/>
            </a:pPr>
            <a:r>
              <a:rPr lang="en" sz="3550" i="1"/>
              <a:t>Sine qua non</a:t>
            </a:r>
            <a:r>
              <a:rPr lang="en" sz="3550"/>
              <a:t> </a:t>
            </a:r>
            <a:endParaRPr sz="3100"/>
          </a:p>
        </p:txBody>
      </p:sp>
      <p:sp>
        <p:nvSpPr>
          <p:cNvPr id="66" name="Google Shape;66;p14"/>
          <p:cNvSpPr txBox="1">
            <a:spLocks noGrp="1"/>
          </p:cNvSpPr>
          <p:nvPr>
            <p:ph type="body" idx="1"/>
          </p:nvPr>
        </p:nvSpPr>
        <p:spPr>
          <a:xfrm>
            <a:off x="311700" y="1171600"/>
            <a:ext cx="3424800" cy="3397200"/>
          </a:xfrm>
          <a:prstGeom prst="rect">
            <a:avLst/>
          </a:prstGeom>
        </p:spPr>
        <p:txBody>
          <a:bodyPr spcFirstLastPara="1" wrap="square" lIns="91425" tIns="91425" rIns="91425" bIns="91425" anchor="t" anchorCtr="0">
            <a:normAutofit/>
          </a:bodyPr>
          <a:lstStyle/>
          <a:p>
            <a:pPr marL="457200" lvl="0" indent="-393065" algn="l" rtl="0">
              <a:lnSpc>
                <a:spcPct val="150000"/>
              </a:lnSpc>
              <a:spcBef>
                <a:spcPts val="0"/>
              </a:spcBef>
              <a:spcAft>
                <a:spcPts val="0"/>
              </a:spcAft>
              <a:buSzPct val="100000"/>
              <a:buChar char="●"/>
            </a:pPr>
            <a:r>
              <a:rPr lang="en" sz="2800" b="1" dirty="0"/>
              <a:t>“Small talk is the</a:t>
            </a:r>
            <a:r>
              <a:rPr lang="en" sz="2800" b="1" i="1" dirty="0"/>
              <a:t> sine qua non</a:t>
            </a:r>
            <a:r>
              <a:rPr lang="en" sz="2800" b="1" dirty="0"/>
              <a:t> of experimenting.”  </a:t>
            </a:r>
            <a:r>
              <a:rPr lang="en" sz="1328" i="1" dirty="0">
                <a:solidFill>
                  <a:srgbClr val="222222"/>
                </a:solidFill>
              </a:rPr>
              <a:t>-(Knapp &amp; Vangelisti, 2005, p. 155)</a:t>
            </a:r>
            <a:endParaRPr sz="3000" b="1" dirty="0"/>
          </a:p>
          <a:p>
            <a:pPr marL="457200" lvl="0" indent="0" algn="l" rtl="0">
              <a:lnSpc>
                <a:spcPct val="100000"/>
              </a:lnSpc>
              <a:spcBef>
                <a:spcPts val="1200"/>
              </a:spcBef>
              <a:spcAft>
                <a:spcPts val="1200"/>
              </a:spcAft>
              <a:buNone/>
            </a:pPr>
            <a:endParaRPr sz="1008" b="1" dirty="0"/>
          </a:p>
        </p:txBody>
      </p:sp>
      <p:pic>
        <p:nvPicPr>
          <p:cNvPr id="67" name="Google Shape;67;p14"/>
          <p:cNvPicPr preferRelativeResize="0"/>
          <p:nvPr/>
        </p:nvPicPr>
        <p:blipFill>
          <a:blip r:embed="rId3">
            <a:alphaModFix/>
          </a:blip>
          <a:stretch>
            <a:fillRect/>
          </a:stretch>
        </p:blipFill>
        <p:spPr>
          <a:xfrm>
            <a:off x="3736489" y="873150"/>
            <a:ext cx="5095811" cy="3397200"/>
          </a:xfrm>
          <a:prstGeom prst="rect">
            <a:avLst/>
          </a:prstGeom>
          <a:noFill/>
          <a:ln>
            <a:noFill/>
          </a:ln>
        </p:spPr>
      </p:pic>
      <p:sp>
        <p:nvSpPr>
          <p:cNvPr id="68" name="Google Shape;68;p14"/>
          <p:cNvSpPr txBox="1">
            <a:spLocks noGrp="1"/>
          </p:cNvSpPr>
          <p:nvPr>
            <p:ph type="title"/>
          </p:nvPr>
        </p:nvSpPr>
        <p:spPr>
          <a:xfrm>
            <a:off x="4578600" y="4311800"/>
            <a:ext cx="3411600" cy="2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200" dirty="0"/>
              <a:t>(Weight lifting. Digital Image. </a:t>
            </a:r>
            <a:r>
              <a:rPr lang="en" sz="1200" i="1" dirty="0"/>
              <a:t>Google Images</a:t>
            </a:r>
            <a:r>
              <a:rPr lang="en" sz="1200" dirty="0"/>
              <a:t>.)</a:t>
            </a:r>
            <a:endParaRPr sz="1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500"/>
              <a:t>The Key - Small Talk</a:t>
            </a:r>
            <a:endParaRPr sz="3500"/>
          </a:p>
        </p:txBody>
      </p:sp>
      <p:sp>
        <p:nvSpPr>
          <p:cNvPr id="74" name="Google Shape;74;p15"/>
          <p:cNvSpPr txBox="1">
            <a:spLocks noGrp="1"/>
          </p:cNvSpPr>
          <p:nvPr>
            <p:ph type="body" idx="1"/>
          </p:nvPr>
        </p:nvSpPr>
        <p:spPr>
          <a:xfrm>
            <a:off x="311700" y="1171998"/>
            <a:ext cx="8520600" cy="3397200"/>
          </a:xfrm>
          <a:prstGeom prst="rect">
            <a:avLst/>
          </a:prstGeom>
        </p:spPr>
        <p:txBody>
          <a:bodyPr spcFirstLastPara="1" wrap="square" lIns="91425" tIns="91425" rIns="91425" bIns="91425" anchor="t" anchorCtr="0">
            <a:normAutofit/>
          </a:bodyPr>
          <a:lstStyle/>
          <a:p>
            <a:pPr marL="457200" lvl="0" indent="-406400" algn="l" rtl="0">
              <a:lnSpc>
                <a:spcPct val="200000"/>
              </a:lnSpc>
              <a:spcBef>
                <a:spcPts val="0"/>
              </a:spcBef>
              <a:spcAft>
                <a:spcPts val="0"/>
              </a:spcAft>
              <a:buSzPts val="2800"/>
              <a:buChar char="●"/>
            </a:pPr>
            <a:r>
              <a:rPr lang="en" sz="2800" b="1" dirty="0"/>
              <a:t>Has two main uses...</a:t>
            </a:r>
            <a:endParaRPr sz="2800" b="1" dirty="0"/>
          </a:p>
        </p:txBody>
      </p:sp>
      <p:pic>
        <p:nvPicPr>
          <p:cNvPr id="75" name="Google Shape;75;p15"/>
          <p:cNvPicPr preferRelativeResize="0"/>
          <p:nvPr/>
        </p:nvPicPr>
        <p:blipFill>
          <a:blip r:embed="rId3">
            <a:alphaModFix/>
          </a:blip>
          <a:stretch>
            <a:fillRect/>
          </a:stretch>
        </p:blipFill>
        <p:spPr>
          <a:xfrm>
            <a:off x="1973025" y="2264621"/>
            <a:ext cx="5197952" cy="2304574"/>
          </a:xfrm>
          <a:prstGeom prst="rect">
            <a:avLst/>
          </a:prstGeom>
          <a:noFill/>
          <a:ln>
            <a:noFill/>
          </a:ln>
        </p:spPr>
      </p:pic>
      <p:sp>
        <p:nvSpPr>
          <p:cNvPr id="76" name="Google Shape;76;p15"/>
          <p:cNvSpPr txBox="1">
            <a:spLocks noGrp="1"/>
          </p:cNvSpPr>
          <p:nvPr>
            <p:ph type="title"/>
          </p:nvPr>
        </p:nvSpPr>
        <p:spPr>
          <a:xfrm>
            <a:off x="2494050" y="4569200"/>
            <a:ext cx="3411600" cy="2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200"/>
              <a:t>(Small talk. Digital Image. </a:t>
            </a:r>
            <a:r>
              <a:rPr lang="en" sz="1200" i="1"/>
              <a:t>Google Images</a:t>
            </a:r>
            <a:r>
              <a:rPr lang="en" sz="1200"/>
              <a:t>.)</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500"/>
              <a:t>First Use of Small Talk</a:t>
            </a:r>
            <a:endParaRPr sz="3500"/>
          </a:p>
        </p:txBody>
      </p:sp>
      <p:sp>
        <p:nvSpPr>
          <p:cNvPr id="82" name="Google Shape;82;p16"/>
          <p:cNvSpPr txBox="1">
            <a:spLocks noGrp="1"/>
          </p:cNvSpPr>
          <p:nvPr>
            <p:ph type="body" idx="1"/>
          </p:nvPr>
        </p:nvSpPr>
        <p:spPr>
          <a:xfrm>
            <a:off x="311700" y="1271016"/>
            <a:ext cx="8520600" cy="3397200"/>
          </a:xfrm>
          <a:prstGeom prst="rect">
            <a:avLst/>
          </a:prstGeom>
        </p:spPr>
        <p:txBody>
          <a:bodyPr spcFirstLastPara="1" wrap="square" lIns="91425" tIns="91425" rIns="91425" bIns="91425" anchor="t" anchorCtr="0">
            <a:normAutofit lnSpcReduction="10000"/>
          </a:bodyPr>
          <a:lstStyle/>
          <a:p>
            <a:pPr marL="457200" lvl="0" indent="-406400" algn="l" rtl="0">
              <a:lnSpc>
                <a:spcPct val="200000"/>
              </a:lnSpc>
              <a:spcBef>
                <a:spcPts val="0"/>
              </a:spcBef>
              <a:spcAft>
                <a:spcPts val="0"/>
              </a:spcAft>
              <a:buSzPts val="2800"/>
              <a:buChar char="●"/>
            </a:pPr>
            <a:r>
              <a:rPr lang="en" sz="2800" b="1"/>
              <a:t>“Sniffing Ritual”</a:t>
            </a:r>
            <a:endParaRPr sz="2800" b="1"/>
          </a:p>
          <a:p>
            <a:pPr marL="914400" lvl="1" indent="-374650" algn="l" rtl="0">
              <a:lnSpc>
                <a:spcPct val="200000"/>
              </a:lnSpc>
              <a:spcBef>
                <a:spcPts val="0"/>
              </a:spcBef>
              <a:spcAft>
                <a:spcPts val="0"/>
              </a:spcAft>
              <a:buSzPts val="2300"/>
              <a:buChar char="○"/>
            </a:pPr>
            <a:r>
              <a:rPr lang="en" sz="2300" b="1"/>
              <a:t>Basic Information Exchange</a:t>
            </a:r>
            <a:endParaRPr sz="2300" b="1"/>
          </a:p>
          <a:p>
            <a:pPr marL="914400" lvl="1" indent="-374650" algn="l" rtl="0">
              <a:lnSpc>
                <a:spcPct val="200000"/>
              </a:lnSpc>
              <a:spcBef>
                <a:spcPts val="0"/>
              </a:spcBef>
              <a:spcAft>
                <a:spcPts val="0"/>
              </a:spcAft>
              <a:buSzPts val="2300"/>
              <a:buChar char="○"/>
            </a:pPr>
            <a:r>
              <a:rPr lang="en" sz="2300" b="1"/>
              <a:t>Influenced by setting</a:t>
            </a:r>
            <a:endParaRPr sz="2300" b="1"/>
          </a:p>
          <a:p>
            <a:pPr marL="914400" lvl="1" indent="-374650" algn="l" rtl="0">
              <a:lnSpc>
                <a:spcPct val="200000"/>
              </a:lnSpc>
              <a:spcBef>
                <a:spcPts val="0"/>
              </a:spcBef>
              <a:spcAft>
                <a:spcPts val="0"/>
              </a:spcAft>
              <a:buSzPts val="2300"/>
              <a:buChar char="○"/>
            </a:pPr>
            <a:r>
              <a:rPr lang="en" sz="2300" b="1"/>
              <a:t>Main turning point</a:t>
            </a:r>
            <a:endParaRPr sz="2300" b="1"/>
          </a:p>
          <a:p>
            <a:pPr marL="1371600" lvl="2" indent="-368300" algn="l" rtl="0">
              <a:lnSpc>
                <a:spcPct val="200000"/>
              </a:lnSpc>
              <a:spcBef>
                <a:spcPts val="0"/>
              </a:spcBef>
              <a:spcAft>
                <a:spcPts val="0"/>
              </a:spcAft>
              <a:buSzPts val="2200"/>
              <a:buChar char="■"/>
            </a:pPr>
            <a:r>
              <a:rPr lang="en" sz="2200" b="1"/>
              <a:t>Requires Diligence</a:t>
            </a:r>
            <a:endParaRPr sz="2200" b="1"/>
          </a:p>
        </p:txBody>
      </p:sp>
      <p:pic>
        <p:nvPicPr>
          <p:cNvPr id="83" name="Google Shape;83;p16"/>
          <p:cNvPicPr preferRelativeResize="0"/>
          <p:nvPr/>
        </p:nvPicPr>
        <p:blipFill>
          <a:blip r:embed="rId3">
            <a:alphaModFix/>
          </a:blip>
          <a:stretch>
            <a:fillRect/>
          </a:stretch>
        </p:blipFill>
        <p:spPr>
          <a:xfrm>
            <a:off x="5145525" y="445025"/>
            <a:ext cx="3848376" cy="3848376"/>
          </a:xfrm>
          <a:prstGeom prst="rect">
            <a:avLst/>
          </a:prstGeom>
          <a:noFill/>
          <a:ln>
            <a:noFill/>
          </a:ln>
        </p:spPr>
      </p:pic>
      <p:sp>
        <p:nvSpPr>
          <p:cNvPr id="84" name="Google Shape;84;p16"/>
          <p:cNvSpPr txBox="1">
            <a:spLocks noGrp="1"/>
          </p:cNvSpPr>
          <p:nvPr>
            <p:ph type="title"/>
          </p:nvPr>
        </p:nvSpPr>
        <p:spPr>
          <a:xfrm>
            <a:off x="5363913" y="4293400"/>
            <a:ext cx="3411600" cy="2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200"/>
              <a:t>(Sniffing ritual. Digital Image. </a:t>
            </a:r>
            <a:r>
              <a:rPr lang="en" sz="1200" i="1"/>
              <a:t>Google Images</a:t>
            </a:r>
            <a:r>
              <a:rPr lang="en" sz="1200"/>
              <a:t>.)</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500"/>
              <a:t>Second Use of Small Talk</a:t>
            </a:r>
            <a:endParaRPr sz="3500"/>
          </a:p>
        </p:txBody>
      </p:sp>
      <p:sp>
        <p:nvSpPr>
          <p:cNvPr id="90" name="Google Shape;90;p17"/>
          <p:cNvSpPr txBox="1">
            <a:spLocks noGrp="1"/>
          </p:cNvSpPr>
          <p:nvPr>
            <p:ph type="body" idx="1"/>
          </p:nvPr>
        </p:nvSpPr>
        <p:spPr>
          <a:xfrm>
            <a:off x="311700" y="1268025"/>
            <a:ext cx="8520600" cy="3397200"/>
          </a:xfrm>
          <a:prstGeom prst="rect">
            <a:avLst/>
          </a:prstGeom>
        </p:spPr>
        <p:txBody>
          <a:bodyPr spcFirstLastPara="1" wrap="square" lIns="91425" tIns="91425" rIns="91425" bIns="91425" anchor="t" anchorCtr="0">
            <a:normAutofit lnSpcReduction="20000"/>
          </a:bodyPr>
          <a:lstStyle/>
          <a:p>
            <a:pPr marL="457200" lvl="0" indent="-406400" algn="l" rtl="0">
              <a:lnSpc>
                <a:spcPct val="200000"/>
              </a:lnSpc>
              <a:spcBef>
                <a:spcPts val="0"/>
              </a:spcBef>
              <a:spcAft>
                <a:spcPts val="0"/>
              </a:spcAft>
              <a:buSzPts val="2800"/>
              <a:buChar char="●"/>
            </a:pPr>
            <a:r>
              <a:rPr lang="en" sz="2800" b="1"/>
              <a:t>Experimenting stage</a:t>
            </a:r>
            <a:endParaRPr sz="2800" b="1"/>
          </a:p>
          <a:p>
            <a:pPr marL="914400" lvl="1" indent="-374650" algn="l" rtl="0">
              <a:lnSpc>
                <a:spcPct val="200000"/>
              </a:lnSpc>
              <a:spcBef>
                <a:spcPts val="0"/>
              </a:spcBef>
              <a:spcAft>
                <a:spcPts val="0"/>
              </a:spcAft>
              <a:buSzPts val="2300"/>
              <a:buChar char="○"/>
            </a:pPr>
            <a:r>
              <a:rPr lang="en" sz="2300" b="1"/>
              <a:t>Main stage of most Relationships</a:t>
            </a:r>
            <a:endParaRPr sz="2300" b="1"/>
          </a:p>
          <a:p>
            <a:pPr marL="457200" lvl="0" indent="-406400" algn="l" rtl="0">
              <a:lnSpc>
                <a:spcPct val="200000"/>
              </a:lnSpc>
              <a:spcBef>
                <a:spcPts val="0"/>
              </a:spcBef>
              <a:spcAft>
                <a:spcPts val="0"/>
              </a:spcAft>
              <a:buSzPts val="2800"/>
              <a:buChar char="●"/>
            </a:pPr>
            <a:r>
              <a:rPr lang="en" sz="2800" b="1"/>
              <a:t>Thus: Relationship Maintenance</a:t>
            </a:r>
            <a:endParaRPr sz="2800" b="1"/>
          </a:p>
          <a:p>
            <a:pPr marL="914400" lvl="1" indent="-374650" algn="l" rtl="0">
              <a:lnSpc>
                <a:spcPct val="200000"/>
              </a:lnSpc>
              <a:spcBef>
                <a:spcPts val="0"/>
              </a:spcBef>
              <a:spcAft>
                <a:spcPts val="0"/>
              </a:spcAft>
              <a:buSzPts val="2300"/>
              <a:buChar char="○"/>
            </a:pPr>
            <a:r>
              <a:rPr lang="en" sz="2300" b="1"/>
              <a:t>Catching up/Checking up</a:t>
            </a:r>
            <a:endParaRPr sz="2300" b="1"/>
          </a:p>
          <a:p>
            <a:pPr marL="914400" lvl="1" indent="-374650" algn="l" rtl="0">
              <a:lnSpc>
                <a:spcPct val="200000"/>
              </a:lnSpc>
              <a:spcBef>
                <a:spcPts val="0"/>
              </a:spcBef>
              <a:spcAft>
                <a:spcPts val="0"/>
              </a:spcAft>
              <a:buSzPts val="2300"/>
              <a:buChar char="○"/>
            </a:pPr>
            <a:r>
              <a:rPr lang="en" sz="2300" b="1"/>
              <a:t>Recounting the day</a:t>
            </a:r>
            <a:endParaRPr sz="2300" b="1"/>
          </a:p>
        </p:txBody>
      </p:sp>
      <p:pic>
        <p:nvPicPr>
          <p:cNvPr id="91" name="Google Shape;91;p17"/>
          <p:cNvPicPr preferRelativeResize="0"/>
          <p:nvPr/>
        </p:nvPicPr>
        <p:blipFill>
          <a:blip r:embed="rId3">
            <a:alphaModFix/>
          </a:blip>
          <a:stretch>
            <a:fillRect/>
          </a:stretch>
        </p:blipFill>
        <p:spPr>
          <a:xfrm>
            <a:off x="5673150" y="114575"/>
            <a:ext cx="3392726" cy="2120451"/>
          </a:xfrm>
          <a:prstGeom prst="rect">
            <a:avLst/>
          </a:prstGeom>
          <a:noFill/>
          <a:ln>
            <a:noFill/>
          </a:ln>
        </p:spPr>
      </p:pic>
      <p:sp>
        <p:nvSpPr>
          <p:cNvPr id="92" name="Google Shape;92;p17"/>
          <p:cNvSpPr txBox="1">
            <a:spLocks noGrp="1"/>
          </p:cNvSpPr>
          <p:nvPr>
            <p:ph type="title"/>
          </p:nvPr>
        </p:nvSpPr>
        <p:spPr>
          <a:xfrm>
            <a:off x="5663700" y="2235025"/>
            <a:ext cx="3411600" cy="2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200"/>
              <a:t>(Relationship. Digital Image. </a:t>
            </a:r>
            <a:r>
              <a:rPr lang="en" sz="1200" i="1"/>
              <a:t>Google Images</a:t>
            </a:r>
            <a:r>
              <a:rPr lang="en" sz="1200"/>
              <a:t>.)</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311700" y="430600"/>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500"/>
              <a:t>Conclusion - Use the tools!</a:t>
            </a:r>
            <a:endParaRPr sz="3500"/>
          </a:p>
        </p:txBody>
      </p:sp>
      <p:sp>
        <p:nvSpPr>
          <p:cNvPr id="98" name="Google Shape;98;p1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406400" algn="l" rtl="0">
              <a:lnSpc>
                <a:spcPct val="150000"/>
              </a:lnSpc>
              <a:spcBef>
                <a:spcPts val="0"/>
              </a:spcBef>
              <a:spcAft>
                <a:spcPts val="0"/>
              </a:spcAft>
              <a:buSzPts val="2800"/>
              <a:buChar char="●"/>
            </a:pPr>
            <a:r>
              <a:rPr lang="en" sz="2800" b="1"/>
              <a:t>Diligence with “Sniffing Ritual” (small talk)</a:t>
            </a:r>
            <a:endParaRPr sz="2800" b="1"/>
          </a:p>
          <a:p>
            <a:pPr marL="914400" lvl="1" indent="-374650" algn="l" rtl="0">
              <a:lnSpc>
                <a:spcPct val="150000"/>
              </a:lnSpc>
              <a:spcBef>
                <a:spcPts val="0"/>
              </a:spcBef>
              <a:spcAft>
                <a:spcPts val="0"/>
              </a:spcAft>
              <a:buSzPts val="2300"/>
              <a:buChar char="○"/>
            </a:pPr>
            <a:r>
              <a:rPr lang="en" sz="2300" b="1"/>
              <a:t>Find integrating topic</a:t>
            </a:r>
            <a:endParaRPr sz="2300" b="1"/>
          </a:p>
          <a:p>
            <a:pPr marL="1371600" lvl="2" indent="-368300" algn="l" rtl="0">
              <a:lnSpc>
                <a:spcPct val="150000"/>
              </a:lnSpc>
              <a:spcBef>
                <a:spcPts val="0"/>
              </a:spcBef>
              <a:spcAft>
                <a:spcPts val="0"/>
              </a:spcAft>
              <a:buSzPts val="2200"/>
              <a:buChar char="■"/>
            </a:pPr>
            <a:r>
              <a:rPr lang="en" sz="2200" b="1"/>
              <a:t>More meaningful relationship</a:t>
            </a:r>
            <a:endParaRPr sz="2200" b="1"/>
          </a:p>
          <a:p>
            <a:pPr marL="457200" lvl="0" indent="-406400" algn="l" rtl="0">
              <a:lnSpc>
                <a:spcPct val="150000"/>
              </a:lnSpc>
              <a:spcBef>
                <a:spcPts val="0"/>
              </a:spcBef>
              <a:spcAft>
                <a:spcPts val="0"/>
              </a:spcAft>
              <a:buSzPts val="2800"/>
              <a:buChar char="●"/>
            </a:pPr>
            <a:r>
              <a:rPr lang="en" sz="2800" b="1"/>
              <a:t>Maintain relationship with small talk</a:t>
            </a:r>
            <a:endParaRPr sz="2800" b="1"/>
          </a:p>
          <a:p>
            <a:pPr marL="914400" lvl="1" indent="-374650" algn="l" rtl="0">
              <a:lnSpc>
                <a:spcPct val="150000"/>
              </a:lnSpc>
              <a:spcBef>
                <a:spcPts val="0"/>
              </a:spcBef>
              <a:spcAft>
                <a:spcPts val="0"/>
              </a:spcAft>
              <a:buSzPts val="2300"/>
              <a:buChar char="○"/>
            </a:pPr>
            <a:r>
              <a:rPr lang="en" sz="2300" b="1"/>
              <a:t>Check in</a:t>
            </a:r>
            <a:endParaRPr sz="2300" b="1"/>
          </a:p>
          <a:p>
            <a:pPr marL="914400" lvl="1" indent="-374650" algn="l" rtl="0">
              <a:lnSpc>
                <a:spcPct val="150000"/>
              </a:lnSpc>
              <a:spcBef>
                <a:spcPts val="0"/>
              </a:spcBef>
              <a:spcAft>
                <a:spcPts val="0"/>
              </a:spcAft>
              <a:buSzPts val="2300"/>
              <a:buChar char="○"/>
            </a:pPr>
            <a:r>
              <a:rPr lang="en" sz="2300" b="1"/>
              <a:t>Show that you care</a:t>
            </a:r>
            <a:endParaRPr sz="2300"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500"/>
              <a:t>References:</a:t>
            </a:r>
            <a:endParaRPr sz="3500"/>
          </a:p>
        </p:txBody>
      </p:sp>
      <p:sp>
        <p:nvSpPr>
          <p:cNvPr id="104" name="Google Shape;104;p1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rmAutofit fontScale="25000"/>
          </a:bodyPr>
          <a:lstStyle/>
          <a:p>
            <a:pPr marL="228600" lvl="0" indent="-228600" algn="l" rtl="0">
              <a:lnSpc>
                <a:spcPct val="200000"/>
              </a:lnSpc>
              <a:spcBef>
                <a:spcPts val="0"/>
              </a:spcBef>
              <a:spcAft>
                <a:spcPts val="0"/>
              </a:spcAft>
              <a:buClr>
                <a:schemeClr val="dk1"/>
              </a:buClr>
              <a:buSzPts val="275"/>
              <a:buFont typeface="Arial"/>
              <a:buNone/>
            </a:pPr>
            <a:r>
              <a:rPr lang="en" sz="5600"/>
              <a:t>Communication in the real world: An introduction to communication studies. (2019). LibreTexts. </a:t>
            </a:r>
            <a:r>
              <a:rPr lang="en" sz="5600" u="sng">
                <a:solidFill>
                  <a:schemeClr val="accent5"/>
                </a:solidFill>
                <a:hlinkClick r:id="rId3">
                  <a:extLst>
                    <a:ext uri="{A12FA001-AC4F-418D-AE19-62706E023703}">
                      <ahyp:hlinkClr xmlns:ahyp="http://schemas.microsoft.com/office/drawing/2018/hyperlinkcolor" val="tx"/>
                    </a:ext>
                  </a:extLst>
                </a:hlinkClick>
              </a:rPr>
              <a:t>https://socialsci.libretexts.org/Bookshelves/Communication/Book%3A_Communication_in_the_Real_World</a:t>
            </a:r>
            <a:endParaRPr sz="5600"/>
          </a:p>
          <a:p>
            <a:pPr marL="228600" lvl="0" indent="-228600" algn="l" rtl="0">
              <a:lnSpc>
                <a:spcPct val="200000"/>
              </a:lnSpc>
              <a:spcBef>
                <a:spcPts val="0"/>
              </a:spcBef>
              <a:spcAft>
                <a:spcPts val="0"/>
              </a:spcAft>
              <a:buClr>
                <a:schemeClr val="dk1"/>
              </a:buClr>
              <a:buSzPts val="275"/>
              <a:buFont typeface="Arial"/>
              <a:buNone/>
            </a:pPr>
            <a:r>
              <a:rPr lang="en" sz="5600">
                <a:solidFill>
                  <a:srgbClr val="222222"/>
                </a:solidFill>
              </a:rPr>
              <a:t>Knapp, M. L., &amp; Vangelisti, A. L. (2005). Relationship stages: A communication perspective. </a:t>
            </a:r>
            <a:r>
              <a:rPr lang="en" sz="5600" i="1">
                <a:solidFill>
                  <a:srgbClr val="222222"/>
                </a:solidFill>
              </a:rPr>
              <a:t>Interpersonal communication and human relationships</a:t>
            </a:r>
            <a:r>
              <a:rPr lang="en" sz="5600">
                <a:solidFill>
                  <a:srgbClr val="222222"/>
                </a:solidFill>
              </a:rPr>
              <a:t>, (5th ed., pp. 36-49). Allyn &amp; Bacon, Boston, MA. </a:t>
            </a:r>
            <a:r>
              <a:rPr lang="en" sz="5600" u="sng">
                <a:solidFill>
                  <a:schemeClr val="accent5"/>
                </a:solidFill>
                <a:hlinkClick r:id="rId4">
                  <a:extLst>
                    <a:ext uri="{A12FA001-AC4F-418D-AE19-62706E023703}">
                      <ahyp:hlinkClr xmlns:ahyp="http://schemas.microsoft.com/office/drawing/2018/hyperlinkcolor" val="tx"/>
                    </a:ext>
                  </a:extLst>
                </a:hlinkClick>
              </a:rPr>
              <a:t>http://seagull.comcastbiz.net/JR/Assignments/Research_files/Relationship%20Stages-%20%20A%20Communication%20Perspective_1.pdf</a:t>
            </a:r>
            <a:endParaRPr sz="5600">
              <a:solidFill>
                <a:schemeClr val="accent5"/>
              </a:solidFill>
            </a:endParaRPr>
          </a:p>
          <a:p>
            <a:pPr marL="0" lvl="0" indent="0" algn="l" rtl="0">
              <a:spcBef>
                <a:spcPts val="0"/>
              </a:spcBef>
              <a:spcAft>
                <a:spcPts val="1200"/>
              </a:spcAft>
              <a:buNone/>
            </a:pPr>
            <a:endParaRPr/>
          </a:p>
        </p:txBody>
      </p:sp>
    </p:spTree>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1135</Words>
  <Application>Microsoft Office PowerPoint</Application>
  <PresentationFormat>On-screen Show (16:9)</PresentationFormat>
  <Paragraphs>51</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Old Standard TT</vt:lpstr>
      <vt:lpstr>Times New Roman</vt:lpstr>
      <vt:lpstr>Paperback</vt:lpstr>
      <vt:lpstr>The Experimenting Phase and Relationship Betterment</vt:lpstr>
      <vt:lpstr>Sine qua non </vt:lpstr>
      <vt:lpstr>The Key - Small Talk</vt:lpstr>
      <vt:lpstr>First Use of Small Talk</vt:lpstr>
      <vt:lpstr>Second Use of Small Talk</vt:lpstr>
      <vt:lpstr>Conclusion - Use the tools!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Experimenting Phase and Relationship Betterment</dc:title>
  <cp:lastModifiedBy>Carter Bell</cp:lastModifiedBy>
  <cp:revision>1</cp:revision>
  <dcterms:modified xsi:type="dcterms:W3CDTF">2021-04-23T00:31:55Z</dcterms:modified>
</cp:coreProperties>
</file>